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58" r:id="rId4"/>
    <p:sldId id="257" r:id="rId5"/>
    <p:sldId id="260" r:id="rId6"/>
    <p:sldId id="261" r:id="rId7"/>
    <p:sldId id="262" r:id="rId8"/>
    <p:sldId id="263" r:id="rId9"/>
    <p:sldId id="264" r:id="rId10"/>
    <p:sldId id="265" r:id="rId11"/>
    <p:sldId id="266" r:id="rId12"/>
    <p:sldId id="259" r:id="rId13"/>
    <p:sldId id="269" r:id="rId14"/>
    <p:sldId id="270" r:id="rId15"/>
    <p:sldId id="271" r:id="rId16"/>
    <p:sldId id="267"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0" y="1905000"/>
            <a:ext cx="7543800" cy="4419600"/>
          </a:xfrm>
        </p:spPr>
        <p:txBody>
          <a:bodyPr>
            <a:normAutofit/>
          </a:bodyPr>
          <a:lstStyle/>
          <a:p>
            <a:pPr rtl="1"/>
            <a:r>
              <a:rPr lang="ar-SA" sz="4400" dirty="0" smtClean="0">
                <a:solidFill>
                  <a:srgbClr val="FF0000"/>
                </a:solidFill>
                <a:latin typeface="+mj-lt"/>
                <a:ea typeface="+mj-ea"/>
                <a:cs typeface="+mj-cs"/>
              </a:rPr>
              <a:t>الفصل الخامس</a:t>
            </a:r>
          </a:p>
          <a:p>
            <a:pPr rtl="1"/>
            <a:r>
              <a:rPr lang="ar-SA" sz="4400" dirty="0" smtClean="0">
                <a:solidFill>
                  <a:srgbClr val="FF0000"/>
                </a:solidFill>
                <a:latin typeface="+mj-lt"/>
                <a:ea typeface="+mj-ea"/>
                <a:cs typeface="+mj-cs"/>
              </a:rPr>
              <a:t>جودة الأداء في المؤسسات التعليمية</a:t>
            </a:r>
            <a:endParaRPr lang="ar-SA" dirty="0" smtClean="0">
              <a:solidFill>
                <a:srgbClr val="FF0000"/>
              </a:solidFill>
            </a:endParaRPr>
          </a:p>
          <a:p>
            <a:r>
              <a:rPr lang="en-US" dirty="0" smtClean="0"/>
              <a:t> </a:t>
            </a:r>
            <a:endParaRPr lang="ar-SA" dirty="0" smtClean="0"/>
          </a:p>
          <a:p>
            <a:endParaRPr lang="ar-EG" dirty="0"/>
          </a:p>
        </p:txBody>
      </p:sp>
    </p:spTree>
    <p:extLst>
      <p:ext uri="{BB962C8B-B14F-4D97-AF65-F5344CB8AC3E}">
        <p14:creationId xmlns:p14="http://schemas.microsoft.com/office/powerpoint/2010/main" val="40572438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609600"/>
            <a:ext cx="8686800" cy="5638800"/>
          </a:xfrm>
        </p:spPr>
        <p:txBody>
          <a:bodyPr>
            <a:noAutofit/>
          </a:bodyPr>
          <a:lstStyle/>
          <a:p>
            <a:pPr lvl="0" rtl="1"/>
            <a:r>
              <a:rPr lang="ar-EG" dirty="0" smtClean="0">
                <a:solidFill>
                  <a:schemeClr val="tx1"/>
                </a:solidFill>
              </a:rPr>
              <a:t>10- النظر </a:t>
            </a:r>
            <a:r>
              <a:rPr lang="ar-EG" dirty="0">
                <a:solidFill>
                  <a:schemeClr val="tx1"/>
                </a:solidFill>
              </a:rPr>
              <a:t>إلى عملية تطوير تحسين الجودة على أنها عملية مستمرة، الأمر الذي يتطلب وجود فرق عمل تكون مهمتها تصميم وتطوير وتحسين جودة المنتجات حتى تكون ملبية لاحتياجات المستفيد النهائي، وهذا يتطلب تأسيس حلقات رقابة الجودة كما هو مطبق بالمؤسسات اليابانية.</a:t>
            </a:r>
            <a:endParaRPr lang="en-US" dirty="0">
              <a:solidFill>
                <a:schemeClr val="tx1"/>
              </a:solidFill>
            </a:endParaRPr>
          </a:p>
          <a:p>
            <a:pPr lvl="0" rtl="1"/>
            <a:r>
              <a:rPr lang="ar-EG" dirty="0" smtClean="0">
                <a:solidFill>
                  <a:schemeClr val="tx1"/>
                </a:solidFill>
              </a:rPr>
              <a:t>11- وجود </a:t>
            </a:r>
            <a:r>
              <a:rPr lang="ar-EG" dirty="0">
                <a:solidFill>
                  <a:schemeClr val="tx1"/>
                </a:solidFill>
              </a:rPr>
              <a:t>كيان إداري وتنظيمي مسئول عن الإشراف والمتابعة والقيام بأعمال تحسين وتطوير الجودة</a:t>
            </a:r>
            <a:r>
              <a:rPr lang="ar-EG" dirty="0" smtClean="0">
                <a:solidFill>
                  <a:schemeClr val="tx1"/>
                </a:solidFill>
              </a:rPr>
              <a:t>.</a:t>
            </a:r>
          </a:p>
          <a:p>
            <a:pPr rtl="1"/>
            <a:r>
              <a:rPr lang="ar-EG" dirty="0">
                <a:solidFill>
                  <a:schemeClr val="tx1"/>
                </a:solidFill>
              </a:rPr>
              <a:t>12- </a:t>
            </a:r>
            <a:r>
              <a:rPr lang="ar-EG" dirty="0">
                <a:solidFill>
                  <a:schemeClr val="tx1"/>
                </a:solidFill>
              </a:rPr>
              <a:t>توفر نظام لقياس وتقويم مستويات الأداء ومخرجات التعلم وفق معايير ومواصفات تحددها الهيئة المخصصة لضمان الجودة في التعليم على المستوى المحلي أو العالمي.</a:t>
            </a:r>
            <a:endParaRPr lang="en-US" dirty="0">
              <a:solidFill>
                <a:schemeClr val="tx1"/>
              </a:solidFill>
            </a:endParaRPr>
          </a:p>
          <a:p>
            <a:pPr lvl="0" rtl="1"/>
            <a:endParaRPr lang="en-US" dirty="0">
              <a:solidFill>
                <a:schemeClr val="tx1"/>
              </a:solidFill>
            </a:endParaRPr>
          </a:p>
          <a:p>
            <a:endParaRPr lang="ar-EG" sz="3700" dirty="0">
              <a:solidFill>
                <a:schemeClr val="tx1"/>
              </a:solidFill>
              <a:latin typeface="+mj-lt"/>
              <a:ea typeface="+mj-ea"/>
              <a:cs typeface="+mj-cs"/>
            </a:endParaRPr>
          </a:p>
        </p:txBody>
      </p:sp>
    </p:spTree>
    <p:extLst>
      <p:ext uri="{BB962C8B-B14F-4D97-AF65-F5344CB8AC3E}">
        <p14:creationId xmlns:p14="http://schemas.microsoft.com/office/powerpoint/2010/main" val="22961145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09600"/>
            <a:ext cx="7924800" cy="5943600"/>
          </a:xfrm>
        </p:spPr>
        <p:txBody>
          <a:bodyPr>
            <a:noAutofit/>
          </a:bodyPr>
          <a:lstStyle/>
          <a:p>
            <a:pPr lvl="0" algn="r" rtl="1"/>
            <a:r>
              <a:rPr lang="ar-EG" dirty="0" smtClean="0">
                <a:solidFill>
                  <a:schemeClr val="tx1"/>
                </a:solidFill>
              </a:rPr>
              <a:t>13- وجود </a:t>
            </a:r>
            <a:r>
              <a:rPr lang="ar-EG" dirty="0">
                <a:solidFill>
                  <a:schemeClr val="tx1"/>
                </a:solidFill>
              </a:rPr>
              <a:t>دعم مادي ومعنوي من إدارة المؤسسات التعليمية العليا والتنفيذية لأعمال الجودة.</a:t>
            </a:r>
            <a:endParaRPr lang="en-US" dirty="0">
              <a:solidFill>
                <a:schemeClr val="tx1"/>
              </a:solidFill>
            </a:endParaRPr>
          </a:p>
          <a:p>
            <a:pPr lvl="0" algn="r" rtl="1"/>
            <a:r>
              <a:rPr lang="ar-EG" dirty="0" smtClean="0">
                <a:solidFill>
                  <a:schemeClr val="tx1"/>
                </a:solidFill>
              </a:rPr>
              <a:t>14- الفهم </a:t>
            </a:r>
            <a:r>
              <a:rPr lang="ar-EG" dirty="0">
                <a:solidFill>
                  <a:schemeClr val="tx1"/>
                </a:solidFill>
              </a:rPr>
              <a:t>العميق لإدراك فلسفة الجودة ونطاقها.</a:t>
            </a:r>
            <a:endParaRPr lang="en-US" dirty="0">
              <a:solidFill>
                <a:schemeClr val="tx1"/>
              </a:solidFill>
            </a:endParaRPr>
          </a:p>
          <a:p>
            <a:pPr lvl="0" algn="r" rtl="1"/>
            <a:r>
              <a:rPr lang="ar-EG" dirty="0" smtClean="0">
                <a:solidFill>
                  <a:schemeClr val="tx1"/>
                </a:solidFill>
              </a:rPr>
              <a:t>15- التفهم </a:t>
            </a:r>
            <a:r>
              <a:rPr lang="ar-EG" dirty="0">
                <a:solidFill>
                  <a:schemeClr val="tx1"/>
                </a:solidFill>
              </a:rPr>
              <a:t>والتلاؤم الذهني لفلسفة التغيير المستمر ومتطلباته.</a:t>
            </a:r>
            <a:endParaRPr lang="en-US" dirty="0">
              <a:solidFill>
                <a:schemeClr val="tx1"/>
              </a:solidFill>
            </a:endParaRPr>
          </a:p>
          <a:p>
            <a:pPr lvl="0" algn="r" rtl="1"/>
            <a:r>
              <a:rPr lang="ar-EG" dirty="0" smtClean="0">
                <a:solidFill>
                  <a:schemeClr val="tx1"/>
                </a:solidFill>
              </a:rPr>
              <a:t>16- وضع </a:t>
            </a:r>
            <a:r>
              <a:rPr lang="ar-EG" dirty="0">
                <a:solidFill>
                  <a:schemeClr val="tx1"/>
                </a:solidFill>
              </a:rPr>
              <a:t>القيم المستهدفة للجودة وبرامج تنفيذها وبرامج وأساليب المراقبة التنظيمية للتأكد من تحقق القيم والأهداف.</a:t>
            </a:r>
            <a:endParaRPr lang="en-US" dirty="0">
              <a:solidFill>
                <a:schemeClr val="tx1"/>
              </a:solidFill>
            </a:endParaRPr>
          </a:p>
          <a:p>
            <a:pPr lvl="0" algn="r" rtl="1"/>
            <a:r>
              <a:rPr lang="ar-EG" dirty="0" smtClean="0">
                <a:solidFill>
                  <a:schemeClr val="tx1"/>
                </a:solidFill>
              </a:rPr>
              <a:t>17- تطوير </a:t>
            </a:r>
            <a:r>
              <a:rPr lang="ar-EG" dirty="0">
                <a:solidFill>
                  <a:schemeClr val="tx1"/>
                </a:solidFill>
              </a:rPr>
              <a:t>نظام جودة شامل يتضمن سياسة الجودة، خطة استراتيجية للجودة، خطة تنفيذية، خطة تدريبية، التنظيم والهياكل، وخطوات الأداء الصحيح.</a:t>
            </a:r>
            <a:endParaRPr lang="en-US" dirty="0">
              <a:solidFill>
                <a:schemeClr val="tx1"/>
              </a:solidFill>
            </a:endParaRPr>
          </a:p>
        </p:txBody>
      </p:sp>
    </p:spTree>
    <p:extLst>
      <p:ext uri="{BB962C8B-B14F-4D97-AF65-F5344CB8AC3E}">
        <p14:creationId xmlns:p14="http://schemas.microsoft.com/office/powerpoint/2010/main" val="22961145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457200"/>
            <a:ext cx="8305800" cy="6248400"/>
          </a:xfrm>
        </p:spPr>
        <p:txBody>
          <a:bodyPr>
            <a:noAutofit/>
          </a:bodyPr>
          <a:lstStyle/>
          <a:p>
            <a:pPr lvl="0" algn="r" rtl="1"/>
            <a:r>
              <a:rPr lang="ar-EG" dirty="0" smtClean="0">
                <a:solidFill>
                  <a:schemeClr val="tx1"/>
                </a:solidFill>
              </a:rPr>
              <a:t>18- إعداد </a:t>
            </a:r>
            <a:r>
              <a:rPr lang="ar-EG" dirty="0">
                <a:solidFill>
                  <a:schemeClr val="tx1"/>
                </a:solidFill>
              </a:rPr>
              <a:t>الأفراد للتغيير، وتزويدهم بقيم ثقافة الجودة، تدريب الأفراد للعمل كفريق.</a:t>
            </a:r>
            <a:endParaRPr lang="en-US" dirty="0">
              <a:solidFill>
                <a:schemeClr val="tx1"/>
              </a:solidFill>
            </a:endParaRPr>
          </a:p>
          <a:p>
            <a:pPr lvl="0" algn="r" rtl="1"/>
            <a:r>
              <a:rPr lang="ar-EG" dirty="0" smtClean="0">
                <a:solidFill>
                  <a:schemeClr val="tx1"/>
                </a:solidFill>
              </a:rPr>
              <a:t>19- اكتساب </a:t>
            </a:r>
            <a:r>
              <a:rPr lang="ar-EG" dirty="0">
                <a:solidFill>
                  <a:schemeClr val="tx1"/>
                </a:solidFill>
              </a:rPr>
              <a:t>القدرات الخاصة لمواجهة الأسباب الجذرية للمشكلات والتدريب على خطوات الأداء التصحيحي باستخدام دورة (خطط، أفعل، أدرس، نفذ).</a:t>
            </a:r>
            <a:endParaRPr lang="en-US" dirty="0">
              <a:solidFill>
                <a:schemeClr val="tx1"/>
              </a:solidFill>
            </a:endParaRPr>
          </a:p>
          <a:p>
            <a:pPr lvl="0" algn="r" rtl="1"/>
            <a:r>
              <a:rPr lang="ar-EG" dirty="0" smtClean="0">
                <a:solidFill>
                  <a:schemeClr val="tx1"/>
                </a:solidFill>
              </a:rPr>
              <a:t>20- اختيار </a:t>
            </a:r>
            <a:r>
              <a:rPr lang="ar-EG" dirty="0">
                <a:solidFill>
                  <a:schemeClr val="tx1"/>
                </a:solidFill>
              </a:rPr>
              <a:t>خطط التطوير والتحسين المستمر لإدارتها باستخدام خطوات الأداء التصحيحي.</a:t>
            </a:r>
            <a:endParaRPr lang="en-US" dirty="0">
              <a:solidFill>
                <a:schemeClr val="tx1"/>
              </a:solidFill>
            </a:endParaRPr>
          </a:p>
          <a:p>
            <a:pPr lvl="0" algn="r" rtl="1"/>
            <a:r>
              <a:rPr lang="ar-EG" dirty="0" smtClean="0">
                <a:solidFill>
                  <a:schemeClr val="tx1"/>
                </a:solidFill>
              </a:rPr>
              <a:t>21- دعم </a:t>
            </a:r>
            <a:r>
              <a:rPr lang="ar-EG" dirty="0">
                <a:solidFill>
                  <a:schemeClr val="tx1"/>
                </a:solidFill>
              </a:rPr>
              <a:t>الاستراتيجيات التي يقدمها القادة لتحقيق الجودة الشاملة.</a:t>
            </a:r>
            <a:endParaRPr lang="en-US" dirty="0">
              <a:solidFill>
                <a:schemeClr val="tx1"/>
              </a:solidFill>
            </a:endParaRPr>
          </a:p>
          <a:p>
            <a:pPr lvl="0" algn="r" rtl="1"/>
            <a:r>
              <a:rPr lang="ar-EG" dirty="0" smtClean="0">
                <a:solidFill>
                  <a:schemeClr val="tx1"/>
                </a:solidFill>
              </a:rPr>
              <a:t>22- ضرورة </a:t>
            </a:r>
            <a:r>
              <a:rPr lang="ar-EG" dirty="0">
                <a:solidFill>
                  <a:schemeClr val="tx1"/>
                </a:solidFill>
              </a:rPr>
              <a:t>تطوير المشاركة الإيجابية للعاملين من خلال التغذية المرتدة من النظام وبناءاً على المعلومات العميقة والدقيقة عن أدائهم وكفاياتهم.</a:t>
            </a:r>
            <a:endParaRPr lang="en-US" dirty="0">
              <a:solidFill>
                <a:schemeClr val="tx1"/>
              </a:solidFill>
            </a:endParaRPr>
          </a:p>
          <a:p>
            <a:endParaRPr lang="ar-EG" sz="3700" dirty="0">
              <a:solidFill>
                <a:schemeClr val="tx1"/>
              </a:solidFill>
              <a:latin typeface="+mj-lt"/>
              <a:ea typeface="+mj-ea"/>
              <a:cs typeface="+mj-cs"/>
            </a:endParaRPr>
          </a:p>
        </p:txBody>
      </p:sp>
    </p:spTree>
    <p:extLst>
      <p:ext uri="{BB962C8B-B14F-4D97-AF65-F5344CB8AC3E}">
        <p14:creationId xmlns:p14="http://schemas.microsoft.com/office/powerpoint/2010/main" val="2654939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381000"/>
            <a:ext cx="8305800" cy="6248400"/>
          </a:xfrm>
        </p:spPr>
        <p:txBody>
          <a:bodyPr>
            <a:noAutofit/>
          </a:bodyPr>
          <a:lstStyle/>
          <a:p>
            <a:pPr rtl="1"/>
            <a:r>
              <a:rPr lang="ar-SA" sz="3600" b="1" dirty="0" smtClean="0">
                <a:solidFill>
                  <a:srgbClr val="FF0000"/>
                </a:solidFill>
              </a:rPr>
              <a:t>ثانياً: المعوقات </a:t>
            </a:r>
            <a:r>
              <a:rPr lang="ar-SA" sz="3600" b="1" dirty="0">
                <a:solidFill>
                  <a:srgbClr val="FF0000"/>
                </a:solidFill>
              </a:rPr>
              <a:t>التي تواجه تطبيق إدارة الجودة الشاملة في المؤسسات التعليمية:</a:t>
            </a:r>
            <a:endParaRPr lang="en-US" sz="3600" dirty="0">
              <a:solidFill>
                <a:srgbClr val="FF0000"/>
              </a:solidFill>
            </a:endParaRPr>
          </a:p>
          <a:p>
            <a:pPr algn="r" rtl="1"/>
            <a:r>
              <a:rPr lang="ar-EG" sz="3600" dirty="0">
                <a:solidFill>
                  <a:schemeClr val="tx1"/>
                </a:solidFill>
              </a:rPr>
              <a:t>	توجد صعوبات ومعوقات عديدة يمكن أن تعطل تطبيق الجودة الشاملة في المؤسسة التعليمية، لعل من أهمها ما يلي: </a:t>
            </a:r>
            <a:endParaRPr lang="en-US" sz="3600" dirty="0">
              <a:solidFill>
                <a:schemeClr val="tx1"/>
              </a:solidFill>
            </a:endParaRPr>
          </a:p>
          <a:p>
            <a:pPr lvl="0" rtl="1"/>
            <a:r>
              <a:rPr lang="ar-EG" sz="3600" dirty="0" smtClean="0">
                <a:solidFill>
                  <a:schemeClr val="tx1"/>
                </a:solidFill>
              </a:rPr>
              <a:t>1- </a:t>
            </a:r>
            <a:r>
              <a:rPr lang="ar-EG" dirty="0" smtClean="0">
                <a:solidFill>
                  <a:schemeClr val="tx1"/>
                </a:solidFill>
              </a:rPr>
              <a:t>غياب </a:t>
            </a:r>
            <a:r>
              <a:rPr lang="ar-EG" dirty="0">
                <a:solidFill>
                  <a:schemeClr val="tx1"/>
                </a:solidFill>
              </a:rPr>
              <a:t>الرسالة الواضحة للمؤسسات التي تحدد أهدافها وأدوارها.</a:t>
            </a:r>
            <a:endParaRPr lang="en-US" dirty="0">
              <a:solidFill>
                <a:schemeClr val="tx1"/>
              </a:solidFill>
            </a:endParaRPr>
          </a:p>
          <a:p>
            <a:pPr lvl="0" rtl="1"/>
            <a:r>
              <a:rPr lang="ar-EG" dirty="0" smtClean="0">
                <a:solidFill>
                  <a:schemeClr val="tx1"/>
                </a:solidFill>
              </a:rPr>
              <a:t>2- المركزية </a:t>
            </a:r>
            <a:r>
              <a:rPr lang="ar-EG" dirty="0">
                <a:solidFill>
                  <a:schemeClr val="tx1"/>
                </a:solidFill>
              </a:rPr>
              <a:t>الشديدة في صنع السياسات واتخاذ القرارات.</a:t>
            </a:r>
            <a:endParaRPr lang="en-US" dirty="0">
              <a:solidFill>
                <a:schemeClr val="tx1"/>
              </a:solidFill>
            </a:endParaRPr>
          </a:p>
          <a:p>
            <a:pPr lvl="0" rtl="1"/>
            <a:r>
              <a:rPr lang="ar-EG" dirty="0" smtClean="0">
                <a:solidFill>
                  <a:schemeClr val="tx1"/>
                </a:solidFill>
              </a:rPr>
              <a:t>3- المقاومة </a:t>
            </a:r>
            <a:r>
              <a:rPr lang="ar-EG" dirty="0">
                <a:solidFill>
                  <a:schemeClr val="tx1"/>
                </a:solidFill>
              </a:rPr>
              <a:t>المستمرة للتغيير وعدم الرغبة في اتباع الأساليب الحديثة في التدريس.</a:t>
            </a:r>
            <a:endParaRPr lang="en-US" dirty="0">
              <a:solidFill>
                <a:schemeClr val="tx1"/>
              </a:solidFill>
            </a:endParaRPr>
          </a:p>
          <a:p>
            <a:pPr algn="r" rtl="1"/>
            <a:endParaRPr lang="ar-EG" sz="3700" dirty="0">
              <a:solidFill>
                <a:schemeClr val="tx1"/>
              </a:solidFill>
              <a:latin typeface="+mj-lt"/>
              <a:ea typeface="+mj-ea"/>
              <a:cs typeface="+mj-cs"/>
            </a:endParaRPr>
          </a:p>
        </p:txBody>
      </p:sp>
    </p:spTree>
    <p:extLst>
      <p:ext uri="{BB962C8B-B14F-4D97-AF65-F5344CB8AC3E}">
        <p14:creationId xmlns:p14="http://schemas.microsoft.com/office/powerpoint/2010/main" val="14185612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381000"/>
            <a:ext cx="8305800" cy="6248400"/>
          </a:xfrm>
        </p:spPr>
        <p:txBody>
          <a:bodyPr>
            <a:noAutofit/>
          </a:bodyPr>
          <a:lstStyle/>
          <a:p>
            <a:pPr lvl="0" algn="just" rtl="1"/>
            <a:r>
              <a:rPr lang="ar-EG" sz="3600" dirty="0" smtClean="0">
                <a:solidFill>
                  <a:schemeClr val="tx1"/>
                </a:solidFill>
              </a:rPr>
              <a:t>4- ضعف </a:t>
            </a:r>
            <a:r>
              <a:rPr lang="ar-EG" sz="3600" dirty="0">
                <a:solidFill>
                  <a:schemeClr val="tx1"/>
                </a:solidFill>
              </a:rPr>
              <a:t>ارتباط المؤسسات وبرامجها المقدمة بحاجات المجتمع وفرصه الوظيفية.</a:t>
            </a:r>
            <a:endParaRPr lang="en-US" sz="3600" dirty="0">
              <a:solidFill>
                <a:schemeClr val="tx1"/>
              </a:solidFill>
            </a:endParaRPr>
          </a:p>
          <a:p>
            <a:pPr lvl="0" algn="just" rtl="1"/>
            <a:r>
              <a:rPr lang="ar-EG" sz="3600" dirty="0" smtClean="0">
                <a:solidFill>
                  <a:schemeClr val="tx1"/>
                </a:solidFill>
              </a:rPr>
              <a:t>5- ضعف </a:t>
            </a:r>
            <a:r>
              <a:rPr lang="ar-EG" sz="3600" dirty="0">
                <a:solidFill>
                  <a:schemeClr val="tx1"/>
                </a:solidFill>
              </a:rPr>
              <a:t>بنية نظام المعلومات وعدم توفر البيانات اللازمة لتصميم عمليات التطوير والتحسين.</a:t>
            </a:r>
            <a:endParaRPr lang="en-US" sz="3600" dirty="0">
              <a:solidFill>
                <a:schemeClr val="tx1"/>
              </a:solidFill>
            </a:endParaRPr>
          </a:p>
          <a:p>
            <a:pPr lvl="0" algn="just" rtl="1"/>
            <a:r>
              <a:rPr lang="ar-EG" sz="3600" dirty="0" smtClean="0">
                <a:solidFill>
                  <a:schemeClr val="tx1"/>
                </a:solidFill>
              </a:rPr>
              <a:t>6- عدم </a:t>
            </a:r>
            <a:r>
              <a:rPr lang="ar-EG" sz="3600" dirty="0">
                <a:solidFill>
                  <a:schemeClr val="tx1"/>
                </a:solidFill>
              </a:rPr>
              <a:t>توفر الكوادر والخبرات التدريسية المؤهلة والمساندة لعمليات التحول نحو الجودة.</a:t>
            </a:r>
            <a:endParaRPr lang="en-US" sz="3600" dirty="0">
              <a:solidFill>
                <a:schemeClr val="tx1"/>
              </a:solidFill>
            </a:endParaRPr>
          </a:p>
          <a:p>
            <a:pPr lvl="0" algn="just" rtl="1"/>
            <a:r>
              <a:rPr lang="ar-EG" sz="3600" dirty="0" smtClean="0">
                <a:solidFill>
                  <a:schemeClr val="tx1"/>
                </a:solidFill>
              </a:rPr>
              <a:t>7- قدم </a:t>
            </a:r>
            <a:r>
              <a:rPr lang="ar-EG" sz="3600" dirty="0">
                <a:solidFill>
                  <a:schemeClr val="tx1"/>
                </a:solidFill>
              </a:rPr>
              <a:t>النظم الإدارية والمالية المعمول بها.</a:t>
            </a:r>
            <a:endParaRPr lang="en-US" sz="3600" dirty="0">
              <a:solidFill>
                <a:schemeClr val="tx1"/>
              </a:solidFill>
            </a:endParaRPr>
          </a:p>
          <a:p>
            <a:pPr lvl="0" algn="just" rtl="1"/>
            <a:r>
              <a:rPr lang="ar-EG" sz="3600" dirty="0" smtClean="0">
                <a:solidFill>
                  <a:schemeClr val="tx1"/>
                </a:solidFill>
              </a:rPr>
              <a:t>8- تدني </a:t>
            </a:r>
            <a:r>
              <a:rPr lang="ar-EG" sz="3600" dirty="0">
                <a:solidFill>
                  <a:schemeClr val="tx1"/>
                </a:solidFill>
              </a:rPr>
              <a:t>قناعة الإدارة العليا بأهمية الجودة ودورها في تحسين العملية التعليمية وتحسين مخرجات التعليم.</a:t>
            </a:r>
            <a:endParaRPr lang="en-US" sz="3600" dirty="0">
              <a:solidFill>
                <a:schemeClr val="tx1"/>
              </a:solidFill>
            </a:endParaRPr>
          </a:p>
          <a:p>
            <a:pPr algn="r" rtl="1"/>
            <a:endParaRPr lang="ar-EG" sz="3700" dirty="0">
              <a:solidFill>
                <a:schemeClr val="tx1"/>
              </a:solidFill>
              <a:latin typeface="+mj-lt"/>
              <a:ea typeface="+mj-ea"/>
              <a:cs typeface="+mj-cs"/>
            </a:endParaRPr>
          </a:p>
        </p:txBody>
      </p:sp>
    </p:spTree>
    <p:extLst>
      <p:ext uri="{BB962C8B-B14F-4D97-AF65-F5344CB8AC3E}">
        <p14:creationId xmlns:p14="http://schemas.microsoft.com/office/powerpoint/2010/main" val="17775146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381000"/>
            <a:ext cx="8305800" cy="6248400"/>
          </a:xfrm>
        </p:spPr>
        <p:txBody>
          <a:bodyPr>
            <a:noAutofit/>
          </a:bodyPr>
          <a:lstStyle/>
          <a:p>
            <a:pPr lvl="0" rtl="1"/>
            <a:r>
              <a:rPr lang="ar-EG" sz="4000" dirty="0" smtClean="0">
                <a:solidFill>
                  <a:schemeClr val="tx1"/>
                </a:solidFill>
              </a:rPr>
              <a:t>9- قلة </a:t>
            </a:r>
            <a:r>
              <a:rPr lang="ar-EG" sz="4000" dirty="0">
                <a:solidFill>
                  <a:schemeClr val="tx1"/>
                </a:solidFill>
              </a:rPr>
              <a:t>الموارد المالية مقارنة مع خطط التطوير.</a:t>
            </a:r>
            <a:endParaRPr lang="en-US" sz="4000" dirty="0">
              <a:solidFill>
                <a:schemeClr val="tx1"/>
              </a:solidFill>
            </a:endParaRPr>
          </a:p>
          <a:p>
            <a:pPr lvl="0" rtl="1"/>
            <a:r>
              <a:rPr lang="ar-EG" sz="4000" dirty="0" smtClean="0">
                <a:solidFill>
                  <a:schemeClr val="tx1"/>
                </a:solidFill>
              </a:rPr>
              <a:t>10- ضعف التجهيزات </a:t>
            </a:r>
            <a:r>
              <a:rPr lang="ar-EG" sz="4000" dirty="0">
                <a:solidFill>
                  <a:schemeClr val="tx1"/>
                </a:solidFill>
              </a:rPr>
              <a:t>والمرافق والخدمات المساندة.</a:t>
            </a:r>
            <a:endParaRPr lang="en-US" sz="4000" dirty="0">
              <a:solidFill>
                <a:schemeClr val="tx1"/>
              </a:solidFill>
            </a:endParaRPr>
          </a:p>
          <a:p>
            <a:pPr lvl="0" rtl="1"/>
            <a:r>
              <a:rPr lang="ar-EG" sz="4000" dirty="0" smtClean="0">
                <a:solidFill>
                  <a:schemeClr val="tx1"/>
                </a:solidFill>
              </a:rPr>
              <a:t>11- عدم </a:t>
            </a:r>
            <a:r>
              <a:rPr lang="ar-EG" sz="4000" dirty="0">
                <a:solidFill>
                  <a:schemeClr val="tx1"/>
                </a:solidFill>
              </a:rPr>
              <a:t>الاستفادة من عمليات التقويم والتغذية الراجعة في التخطيط لتحسين وتطوير المؤسسة.</a:t>
            </a:r>
            <a:endParaRPr lang="en-US" sz="4000" dirty="0">
              <a:solidFill>
                <a:schemeClr val="tx1"/>
              </a:solidFill>
            </a:endParaRPr>
          </a:p>
          <a:p>
            <a:pPr lvl="0" rtl="1"/>
            <a:r>
              <a:rPr lang="ar-EG" sz="4000" dirty="0" smtClean="0">
                <a:solidFill>
                  <a:schemeClr val="tx1"/>
                </a:solidFill>
              </a:rPr>
              <a:t>12- عدم </a:t>
            </a:r>
            <a:r>
              <a:rPr lang="ar-EG" sz="4000" dirty="0">
                <a:solidFill>
                  <a:schemeClr val="tx1"/>
                </a:solidFill>
              </a:rPr>
              <a:t>توفر الحوافز المادية التي من شأنها أن ترفع المعنويات وتساعد على تحقيق الجودة الشاملة.</a:t>
            </a:r>
            <a:endParaRPr lang="en-US" sz="4000" dirty="0">
              <a:solidFill>
                <a:schemeClr val="tx1"/>
              </a:solidFill>
            </a:endParaRPr>
          </a:p>
          <a:p>
            <a:pPr lvl="0" algn="just" rtl="1"/>
            <a:endParaRPr lang="ar-EG" sz="3700" dirty="0">
              <a:solidFill>
                <a:schemeClr val="tx1"/>
              </a:solidFill>
              <a:latin typeface="+mj-lt"/>
              <a:ea typeface="+mj-ea"/>
              <a:cs typeface="+mj-cs"/>
            </a:endParaRPr>
          </a:p>
        </p:txBody>
      </p:sp>
    </p:spTree>
    <p:extLst>
      <p:ext uri="{BB962C8B-B14F-4D97-AF65-F5344CB8AC3E}">
        <p14:creationId xmlns:p14="http://schemas.microsoft.com/office/powerpoint/2010/main" val="22036607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16562"/>
          </a:xfrm>
        </p:spPr>
        <p:txBody>
          <a:bodyPr>
            <a:normAutofit/>
          </a:bodyPr>
          <a:lstStyle/>
          <a:p>
            <a:r>
              <a:rPr lang="ar-SA" sz="8800" dirty="0" smtClean="0">
                <a:solidFill>
                  <a:srgbClr val="FFFF00"/>
                </a:solidFill>
              </a:rPr>
              <a:t>وشكرا</a:t>
            </a:r>
            <a:endParaRPr lang="ar-EG" sz="8800" dirty="0">
              <a:solidFill>
                <a:srgbClr val="FFFF00"/>
              </a:solidFill>
            </a:endParaRPr>
          </a:p>
        </p:txBody>
      </p:sp>
    </p:spTree>
    <p:extLst>
      <p:ext uri="{BB962C8B-B14F-4D97-AF65-F5344CB8AC3E}">
        <p14:creationId xmlns:p14="http://schemas.microsoft.com/office/powerpoint/2010/main" val="1682773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0" y="1905000"/>
            <a:ext cx="7543800" cy="4419600"/>
          </a:xfrm>
        </p:spPr>
        <p:txBody>
          <a:bodyPr>
            <a:normAutofit/>
          </a:bodyPr>
          <a:lstStyle/>
          <a:p>
            <a:pPr rtl="1"/>
            <a:r>
              <a:rPr lang="ar-SA" b="1" dirty="0" smtClean="0">
                <a:solidFill>
                  <a:srgbClr val="FF0000"/>
                </a:solidFill>
              </a:rPr>
              <a:t>أولاً: عوامل </a:t>
            </a:r>
            <a:r>
              <a:rPr lang="ar-SA" b="1" dirty="0">
                <a:solidFill>
                  <a:srgbClr val="FF0000"/>
                </a:solidFill>
              </a:rPr>
              <a:t>نجاح تطبيق إدارة الجودة الشاملة فى المؤسسات التعليمية</a:t>
            </a:r>
            <a:r>
              <a:rPr lang="ar-EG" dirty="0">
                <a:solidFill>
                  <a:srgbClr val="FF0000"/>
                </a:solidFill>
              </a:rPr>
              <a:t>: </a:t>
            </a:r>
            <a:endParaRPr lang="en-US" dirty="0">
              <a:solidFill>
                <a:srgbClr val="FF0000"/>
              </a:solidFill>
            </a:endParaRPr>
          </a:p>
          <a:p>
            <a:pPr rtl="1"/>
            <a:r>
              <a:rPr lang="ar-EG" dirty="0"/>
              <a:t>	</a:t>
            </a:r>
            <a:r>
              <a:rPr lang="ar-EG" dirty="0" smtClean="0">
                <a:solidFill>
                  <a:schemeClr val="accent6">
                    <a:lumMod val="75000"/>
                  </a:schemeClr>
                </a:solidFill>
              </a:rPr>
              <a:t> هناك </a:t>
            </a:r>
            <a:r>
              <a:rPr lang="ar-EG" dirty="0">
                <a:solidFill>
                  <a:schemeClr val="accent6">
                    <a:lumMod val="75000"/>
                  </a:schemeClr>
                </a:solidFill>
              </a:rPr>
              <a:t>عوامل أساسية تضمن نجاح </a:t>
            </a:r>
            <a:r>
              <a:rPr lang="ar-EG" dirty="0" smtClean="0">
                <a:solidFill>
                  <a:schemeClr val="accent6">
                    <a:lumMod val="75000"/>
                  </a:schemeClr>
                </a:solidFill>
              </a:rPr>
              <a:t>تطبيق إدارة الجودة الشاملة في المؤسسات التعليمية، </a:t>
            </a:r>
            <a:r>
              <a:rPr lang="ar-EG" dirty="0">
                <a:solidFill>
                  <a:schemeClr val="accent6">
                    <a:lumMod val="75000"/>
                  </a:schemeClr>
                </a:solidFill>
              </a:rPr>
              <a:t>ومن أهم هذه العوامل ما يلى:</a:t>
            </a:r>
            <a:endParaRPr lang="en-US" dirty="0">
              <a:solidFill>
                <a:schemeClr val="accent6">
                  <a:lumMod val="75000"/>
                </a:schemeClr>
              </a:solidFill>
            </a:endParaRPr>
          </a:p>
          <a:p>
            <a:r>
              <a:rPr lang="en-US" dirty="0" smtClean="0"/>
              <a:t> </a:t>
            </a:r>
            <a:endParaRPr lang="ar-SA" dirty="0" smtClean="0"/>
          </a:p>
          <a:p>
            <a:endParaRPr lang="ar-EG" dirty="0"/>
          </a:p>
        </p:txBody>
      </p:sp>
    </p:spTree>
    <p:extLst>
      <p:ext uri="{BB962C8B-B14F-4D97-AF65-F5344CB8AC3E}">
        <p14:creationId xmlns:p14="http://schemas.microsoft.com/office/powerpoint/2010/main" val="3299794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0" y="228600"/>
            <a:ext cx="8001000" cy="6172200"/>
          </a:xfrm>
        </p:spPr>
        <p:txBody>
          <a:bodyPr>
            <a:noAutofit/>
          </a:bodyPr>
          <a:lstStyle/>
          <a:p>
            <a:pPr lvl="0" rtl="1"/>
            <a:r>
              <a:rPr lang="ar-SA" dirty="0" smtClean="0">
                <a:solidFill>
                  <a:schemeClr val="tx1"/>
                </a:solidFill>
                <a:latin typeface="+mj-lt"/>
                <a:ea typeface="+mj-ea"/>
                <a:cs typeface="+mj-cs"/>
              </a:rPr>
              <a:t>1- </a:t>
            </a:r>
            <a:r>
              <a:rPr lang="ar-EG" dirty="0">
                <a:solidFill>
                  <a:schemeClr val="tx1"/>
                </a:solidFill>
                <a:latin typeface="+mj-lt"/>
                <a:ea typeface="+mj-ea"/>
                <a:cs typeface="+mj-cs"/>
              </a:rPr>
              <a:t>ضرورة إيمان الإدارة العليا بأهمية مدخل إدارة الجودة الشاملة، فيجب على الإدارة العليا بالمؤسسة أن تدرك مسئولياتها تجاه التغيرات العالمية الجديدة، وما ترتب على ذلك من اشتداد حدة المنافسة وتأخذ على عاتقها مسئولية قيادة التغيير، فالكثير من اللوائح والأعمال الروتينية يجب أن تتطور باعتبارها من ضمن العقبات التي تحد من الوصول إلى تطبيق إدارة الجودة الشاملة، فبدون الاقتناع الكامل من قبل الإدارة العليا بأهمية الجودة، فإن أية جهود تبذل على مستوى إداري آخر لن يكون لها التأثير المطلوب تحقيقه، فتبني فلسفة إدارة الجودة الشاملة تبدأ من اقتناع الإدارة العليا بالتحسين والتطوير الذي يترجم في صورة خطط ومواصفات واختبارات ثم يلي ذلك التنفيذ العملي.</a:t>
            </a:r>
            <a:endParaRPr lang="en-US" dirty="0">
              <a:solidFill>
                <a:schemeClr val="tx1"/>
              </a:solidFill>
              <a:latin typeface="+mj-lt"/>
              <a:ea typeface="+mj-ea"/>
              <a:cs typeface="+mj-cs"/>
            </a:endParaRPr>
          </a:p>
          <a:p>
            <a:pPr rtl="1"/>
            <a:endParaRPr lang="ar-SA" sz="3700" dirty="0">
              <a:solidFill>
                <a:schemeClr val="tx1"/>
              </a:solidFill>
              <a:latin typeface="+mj-lt"/>
              <a:ea typeface="+mj-ea"/>
              <a:cs typeface="+mj-cs"/>
            </a:endParaRPr>
          </a:p>
        </p:txBody>
      </p:sp>
    </p:spTree>
    <p:extLst>
      <p:ext uri="{BB962C8B-B14F-4D97-AF65-F5344CB8AC3E}">
        <p14:creationId xmlns:p14="http://schemas.microsoft.com/office/powerpoint/2010/main" val="6693815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228600"/>
            <a:ext cx="8153400" cy="6019800"/>
          </a:xfrm>
        </p:spPr>
        <p:txBody>
          <a:bodyPr>
            <a:noAutofit/>
          </a:bodyPr>
          <a:lstStyle/>
          <a:p>
            <a:pPr lvl="0" rtl="1"/>
            <a:r>
              <a:rPr lang="ar-EG" dirty="0" smtClean="0">
                <a:solidFill>
                  <a:schemeClr val="tx1"/>
                </a:solidFill>
                <a:latin typeface="+mj-lt"/>
                <a:ea typeface="+mj-ea"/>
                <a:cs typeface="+mj-cs"/>
              </a:rPr>
              <a:t>2- ضرورة </a:t>
            </a:r>
            <a:r>
              <a:rPr lang="ar-EG" dirty="0">
                <a:solidFill>
                  <a:schemeClr val="tx1"/>
                </a:solidFill>
                <a:latin typeface="+mj-lt"/>
                <a:ea typeface="+mj-ea"/>
                <a:cs typeface="+mj-cs"/>
              </a:rPr>
              <a:t>وجود أهداف محددة تسعى المؤسسة إلى تحقيقها باعتبار أن تحديد الأهداف هو المدخل الأولى في إدارة الجودة الشاملة</a:t>
            </a:r>
            <a:r>
              <a:rPr lang="ar-EG" dirty="0" smtClean="0">
                <a:solidFill>
                  <a:schemeClr val="tx1"/>
                </a:solidFill>
                <a:latin typeface="+mj-lt"/>
                <a:ea typeface="+mj-ea"/>
                <a:cs typeface="+mj-cs"/>
              </a:rPr>
              <a:t>.</a:t>
            </a:r>
            <a:endParaRPr lang="ar-EG" dirty="0">
              <a:solidFill>
                <a:schemeClr val="tx1"/>
              </a:solidFill>
              <a:latin typeface="+mj-lt"/>
              <a:ea typeface="+mj-ea"/>
              <a:cs typeface="+mj-cs"/>
            </a:endParaRPr>
          </a:p>
          <a:p>
            <a:pPr lvl="0" rtl="1"/>
            <a:endParaRPr lang="en-US" dirty="0">
              <a:solidFill>
                <a:schemeClr val="tx1"/>
              </a:solidFill>
              <a:latin typeface="+mj-lt"/>
              <a:ea typeface="+mj-ea"/>
              <a:cs typeface="+mj-cs"/>
            </a:endParaRPr>
          </a:p>
          <a:p>
            <a:pPr lvl="0" rtl="1"/>
            <a:r>
              <a:rPr lang="ar-EG" dirty="0" smtClean="0">
                <a:solidFill>
                  <a:schemeClr val="tx1"/>
                </a:solidFill>
                <a:latin typeface="+mj-lt"/>
                <a:ea typeface="+mj-ea"/>
                <a:cs typeface="+mj-cs"/>
              </a:rPr>
              <a:t>3- إن </a:t>
            </a:r>
            <a:r>
              <a:rPr lang="ar-EG" dirty="0">
                <a:solidFill>
                  <a:schemeClr val="tx1"/>
                </a:solidFill>
                <a:latin typeface="+mj-lt"/>
                <a:ea typeface="+mj-ea"/>
                <a:cs typeface="+mj-cs"/>
              </a:rPr>
              <a:t>الأهداف التي تسعى الإدارة إلى تحقيقها يجب أن تكون موجهة باحتياجات ورغبات العميل في الأجل الطويل دون التركيز بدرجة أساسية على تحقيق الربح في الأجل القصير، فضلاً عن ضرورة تناسب المنتج أو الخدمة مع احتياجات العميل.</a:t>
            </a:r>
            <a:endParaRPr lang="en-US" dirty="0">
              <a:solidFill>
                <a:schemeClr val="tx1"/>
              </a:solidFill>
              <a:latin typeface="+mj-lt"/>
              <a:ea typeface="+mj-ea"/>
              <a:cs typeface="+mj-cs"/>
            </a:endParaRPr>
          </a:p>
        </p:txBody>
      </p:sp>
    </p:spTree>
    <p:extLst>
      <p:ext uri="{BB962C8B-B14F-4D97-AF65-F5344CB8AC3E}">
        <p14:creationId xmlns:p14="http://schemas.microsoft.com/office/powerpoint/2010/main" val="36249550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04800"/>
            <a:ext cx="7086600" cy="5181600"/>
          </a:xfrm>
        </p:spPr>
        <p:txBody>
          <a:bodyPr>
            <a:noAutofit/>
          </a:bodyPr>
          <a:lstStyle/>
          <a:p>
            <a:pPr lvl="0" rtl="1"/>
            <a:r>
              <a:rPr lang="ar-EG" dirty="0" smtClean="0">
                <a:solidFill>
                  <a:schemeClr val="tx1"/>
                </a:solidFill>
                <a:latin typeface="+mj-lt"/>
                <a:ea typeface="+mj-ea"/>
                <a:cs typeface="+mj-cs"/>
              </a:rPr>
              <a:t>4- التأكيد </a:t>
            </a:r>
            <a:r>
              <a:rPr lang="ar-EG" dirty="0">
                <a:solidFill>
                  <a:schemeClr val="tx1"/>
                </a:solidFill>
                <a:latin typeface="+mj-lt"/>
                <a:ea typeface="+mj-ea"/>
                <a:cs typeface="+mj-cs"/>
              </a:rPr>
              <a:t>على تعاون كافة الأقسام بالمؤسسة في تبني فلسفة إدارة الجودة الشاملة، حيث تتجلى في هذه الوظيفة أكثر من أي وظيفة أخرى ضرورة التوحيد والتنسيق في الجهود، ويذهب بعض الكتاب إلى أبعد من ذلك بالقول أن تطبيق إدارة الجودة الشاملة لا يتطلب فقط إيجاد نوع من التنسيق بين الإدارات – المختلفة – داخل الهيكل التنظيمي، بل ضرورة إيجاد ذلك النوع من التعاون بين إدارة المؤسسة والجهات الاستشارية المتخصصة في تطبيق الجودة الشاملة.</a:t>
            </a:r>
            <a:endParaRPr lang="en-US" dirty="0">
              <a:solidFill>
                <a:schemeClr val="tx1"/>
              </a:solidFill>
              <a:latin typeface="+mj-lt"/>
              <a:ea typeface="+mj-ea"/>
              <a:cs typeface="+mj-cs"/>
            </a:endParaRPr>
          </a:p>
          <a:p>
            <a:endParaRPr lang="ar-EG" sz="3700" dirty="0">
              <a:solidFill>
                <a:schemeClr val="tx1"/>
              </a:solidFill>
              <a:latin typeface="+mj-lt"/>
              <a:ea typeface="+mj-ea"/>
              <a:cs typeface="+mj-cs"/>
            </a:endParaRPr>
          </a:p>
        </p:txBody>
      </p:sp>
    </p:spTree>
    <p:extLst>
      <p:ext uri="{BB962C8B-B14F-4D97-AF65-F5344CB8AC3E}">
        <p14:creationId xmlns:p14="http://schemas.microsoft.com/office/powerpoint/2010/main" val="4307322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609600"/>
            <a:ext cx="7086600" cy="5638800"/>
          </a:xfrm>
        </p:spPr>
        <p:txBody>
          <a:bodyPr>
            <a:noAutofit/>
          </a:bodyPr>
          <a:lstStyle/>
          <a:p>
            <a:pPr lvl="0" rtl="1"/>
            <a:r>
              <a:rPr lang="ar-SA" sz="3700" dirty="0" smtClean="0">
                <a:solidFill>
                  <a:schemeClr val="tx1"/>
                </a:solidFill>
                <a:latin typeface="+mj-lt"/>
                <a:ea typeface="+mj-ea"/>
                <a:cs typeface="+mj-cs"/>
              </a:rPr>
              <a:t>5-</a:t>
            </a:r>
            <a:r>
              <a:rPr lang="ar-EG" dirty="0">
                <a:solidFill>
                  <a:schemeClr val="tx1"/>
                </a:solidFill>
              </a:rPr>
              <a:t>ضرورة إدخال التحسينات والتطورات على أساليب ونماذج حل مشكلات الجودة، مع ضرورة تدريب المديرين والعاملين على كيفية استخدام هذه الأساليب والنماذج منها:</a:t>
            </a:r>
            <a:endParaRPr lang="en-US" dirty="0">
              <a:solidFill>
                <a:schemeClr val="tx1"/>
              </a:solidFill>
            </a:endParaRPr>
          </a:p>
          <a:p>
            <a:pPr lvl="0" rtl="1"/>
            <a:r>
              <a:rPr lang="ar-EG" dirty="0">
                <a:solidFill>
                  <a:schemeClr val="tx1"/>
                </a:solidFill>
              </a:rPr>
              <a:t>العصف الذهني.</a:t>
            </a:r>
            <a:endParaRPr lang="en-US" dirty="0">
              <a:solidFill>
                <a:schemeClr val="tx1"/>
              </a:solidFill>
            </a:endParaRPr>
          </a:p>
          <a:p>
            <a:pPr lvl="0" rtl="1"/>
            <a:r>
              <a:rPr lang="ar-EG" dirty="0">
                <a:solidFill>
                  <a:schemeClr val="tx1"/>
                </a:solidFill>
              </a:rPr>
              <a:t>تحليل السبب والأثر.</a:t>
            </a:r>
            <a:endParaRPr lang="en-US" dirty="0">
              <a:solidFill>
                <a:schemeClr val="tx1"/>
              </a:solidFill>
            </a:endParaRPr>
          </a:p>
          <a:p>
            <a:pPr lvl="0" rtl="1"/>
            <a:r>
              <a:rPr lang="ar-EG" dirty="0">
                <a:solidFill>
                  <a:schemeClr val="tx1"/>
                </a:solidFill>
              </a:rPr>
              <a:t>تحليل البيانات.</a:t>
            </a:r>
            <a:endParaRPr lang="en-US" dirty="0">
              <a:solidFill>
                <a:schemeClr val="tx1"/>
              </a:solidFill>
            </a:endParaRPr>
          </a:p>
          <a:p>
            <a:pPr lvl="0" rtl="1"/>
            <a:r>
              <a:rPr lang="ar-EG" dirty="0">
                <a:solidFill>
                  <a:schemeClr val="tx1"/>
                </a:solidFill>
              </a:rPr>
              <a:t>الجداول الإحصائية.</a:t>
            </a:r>
            <a:endParaRPr lang="en-US" dirty="0">
              <a:solidFill>
                <a:schemeClr val="tx1"/>
              </a:solidFill>
            </a:endParaRPr>
          </a:p>
          <a:p>
            <a:pPr lvl="0" rtl="1"/>
            <a:r>
              <a:rPr lang="ar-EG" dirty="0">
                <a:solidFill>
                  <a:schemeClr val="tx1"/>
                </a:solidFill>
              </a:rPr>
              <a:t>الأعمدة البيانية.</a:t>
            </a:r>
            <a:endParaRPr lang="en-US" dirty="0">
              <a:solidFill>
                <a:schemeClr val="tx1"/>
              </a:solidFill>
            </a:endParaRPr>
          </a:p>
          <a:p>
            <a:pPr lvl="0" rtl="1"/>
            <a:r>
              <a:rPr lang="ar-EG" dirty="0">
                <a:solidFill>
                  <a:schemeClr val="tx1"/>
                </a:solidFill>
              </a:rPr>
              <a:t>الرسوم البيانية.</a:t>
            </a:r>
            <a:endParaRPr lang="en-US" dirty="0">
              <a:solidFill>
                <a:schemeClr val="tx1"/>
              </a:solidFill>
            </a:endParaRPr>
          </a:p>
          <a:p>
            <a:pPr rtl="1"/>
            <a:endParaRPr lang="ar-EG" sz="3700" dirty="0">
              <a:solidFill>
                <a:schemeClr val="tx1"/>
              </a:solidFill>
              <a:latin typeface="+mj-lt"/>
              <a:ea typeface="+mj-ea"/>
              <a:cs typeface="+mj-cs"/>
            </a:endParaRPr>
          </a:p>
        </p:txBody>
      </p:sp>
    </p:spTree>
    <p:extLst>
      <p:ext uri="{BB962C8B-B14F-4D97-AF65-F5344CB8AC3E}">
        <p14:creationId xmlns:p14="http://schemas.microsoft.com/office/powerpoint/2010/main" val="186526297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304800"/>
            <a:ext cx="8915400" cy="6324600"/>
          </a:xfrm>
        </p:spPr>
        <p:txBody>
          <a:bodyPr>
            <a:noAutofit/>
          </a:bodyPr>
          <a:lstStyle/>
          <a:p>
            <a:pPr lvl="0" rtl="1"/>
            <a:r>
              <a:rPr lang="ar-SA" sz="3700" dirty="0">
                <a:solidFill>
                  <a:schemeClr val="tx1"/>
                </a:solidFill>
                <a:latin typeface="+mj-lt"/>
                <a:ea typeface="+mj-ea"/>
                <a:cs typeface="+mj-cs"/>
              </a:rPr>
              <a:t>6-</a:t>
            </a:r>
            <a:r>
              <a:rPr lang="ar-EG" sz="3700" dirty="0">
                <a:solidFill>
                  <a:schemeClr val="tx1"/>
                </a:solidFill>
                <a:latin typeface="+mj-lt"/>
                <a:ea typeface="+mj-ea"/>
                <a:cs typeface="+mj-cs"/>
              </a:rPr>
              <a:t>ضرورة ارتكاز فلسفة إدارة الجودة على قاعدة عريضة من البيانات والمعلومات التي ترشد عملية اتخاذ القرارات داخل المؤسسة.</a:t>
            </a:r>
            <a:endParaRPr lang="en-US" sz="3700" dirty="0">
              <a:solidFill>
                <a:schemeClr val="tx1"/>
              </a:solidFill>
              <a:latin typeface="+mj-lt"/>
              <a:ea typeface="+mj-ea"/>
              <a:cs typeface="+mj-cs"/>
            </a:endParaRPr>
          </a:p>
          <a:p>
            <a:pPr lvl="0" rtl="1"/>
            <a:r>
              <a:rPr lang="ar-EG" sz="3700" dirty="0">
                <a:solidFill>
                  <a:schemeClr val="tx1"/>
                </a:solidFill>
                <a:latin typeface="+mj-lt"/>
                <a:ea typeface="+mj-ea"/>
                <a:cs typeface="+mj-cs"/>
              </a:rPr>
              <a:t>7- إعطاء </a:t>
            </a:r>
            <a:r>
              <a:rPr lang="ar-EG" sz="3700" dirty="0">
                <a:solidFill>
                  <a:schemeClr val="tx1"/>
                </a:solidFill>
                <a:latin typeface="+mj-lt"/>
                <a:ea typeface="+mj-ea"/>
                <a:cs typeface="+mj-cs"/>
              </a:rPr>
              <a:t>العاملين السلطة اللازمة لأداء العمل المنوط إليهم ودون التدخل في كل كبيرة وصغيرة من قبل الإدارة أثناء عملية التنفيذ بهدف منح العامل الثقة وتشجيعه على أداء عمله، فالفكرة الأساسية لدى بعض العاملين أن الإدارة دائماً تطلب المزيد منهم ومن الصعب إرضاؤها في جميع الأحوال، مما يترتب على ذلك من فشل في تحقيق الأهداف المحددة وانخفاض الجودة بصفة عامة.</a:t>
            </a:r>
            <a:endParaRPr lang="en-US" sz="3700" dirty="0">
              <a:solidFill>
                <a:schemeClr val="tx1"/>
              </a:solidFill>
              <a:latin typeface="+mj-lt"/>
              <a:ea typeface="+mj-ea"/>
              <a:cs typeface="+mj-cs"/>
            </a:endParaRPr>
          </a:p>
          <a:p>
            <a:pPr rtl="1"/>
            <a:r>
              <a:rPr lang="ar-SA" sz="3700" dirty="0" smtClean="0">
                <a:solidFill>
                  <a:schemeClr val="tx1"/>
                </a:solidFill>
                <a:latin typeface="+mj-lt"/>
                <a:ea typeface="+mj-ea"/>
                <a:cs typeface="+mj-cs"/>
              </a:rPr>
              <a:t>. </a:t>
            </a:r>
            <a:endParaRPr lang="ar-EG" sz="3700" dirty="0">
              <a:solidFill>
                <a:schemeClr val="tx1"/>
              </a:solidFill>
              <a:latin typeface="+mj-lt"/>
              <a:ea typeface="+mj-ea"/>
              <a:cs typeface="+mj-cs"/>
            </a:endParaRPr>
          </a:p>
        </p:txBody>
      </p:sp>
    </p:spTree>
    <p:extLst>
      <p:ext uri="{BB962C8B-B14F-4D97-AF65-F5344CB8AC3E}">
        <p14:creationId xmlns:p14="http://schemas.microsoft.com/office/powerpoint/2010/main" val="22961145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609600"/>
            <a:ext cx="7924800" cy="6096000"/>
          </a:xfrm>
        </p:spPr>
        <p:txBody>
          <a:bodyPr>
            <a:noAutofit/>
          </a:bodyPr>
          <a:lstStyle/>
          <a:p>
            <a:pPr lvl="0" algn="r" rtl="1"/>
            <a:r>
              <a:rPr lang="ar-EG" sz="2800" dirty="0" smtClean="0">
                <a:solidFill>
                  <a:schemeClr val="tx1"/>
                </a:solidFill>
              </a:rPr>
              <a:t>8- ارتباطاً </a:t>
            </a:r>
            <a:r>
              <a:rPr lang="ar-EG" sz="2800" dirty="0">
                <a:solidFill>
                  <a:schemeClr val="tx1"/>
                </a:solidFill>
              </a:rPr>
              <a:t>بالنقطة السابقة يجب ضرورة الابتعاد عن سياسة التخويف والتي قد تم تتمثل في شكل أو آخر مما يلي:</a:t>
            </a:r>
            <a:endParaRPr lang="en-US" sz="2800" dirty="0">
              <a:solidFill>
                <a:schemeClr val="tx1"/>
              </a:solidFill>
            </a:endParaRPr>
          </a:p>
          <a:p>
            <a:pPr marL="457200" lvl="0" indent="-457200" algn="r" rtl="1">
              <a:buFont typeface="Arial" pitchFamily="34" charset="0"/>
              <a:buChar char="•"/>
            </a:pPr>
            <a:r>
              <a:rPr lang="ar-EG" sz="2800" dirty="0" smtClean="0">
                <a:solidFill>
                  <a:schemeClr val="tx1"/>
                </a:solidFill>
              </a:rPr>
              <a:t>الخوف </a:t>
            </a:r>
            <a:r>
              <a:rPr lang="ar-EG" sz="2800" dirty="0">
                <a:solidFill>
                  <a:schemeClr val="tx1"/>
                </a:solidFill>
              </a:rPr>
              <a:t>من التقدم بأفكار جديدة.</a:t>
            </a:r>
            <a:endParaRPr lang="en-US" sz="2800" dirty="0">
              <a:solidFill>
                <a:schemeClr val="tx1"/>
              </a:solidFill>
            </a:endParaRPr>
          </a:p>
          <a:p>
            <a:pPr marL="457200" lvl="0" indent="-457200" algn="r" rtl="1">
              <a:buFont typeface="Arial" pitchFamily="34" charset="0"/>
              <a:buChar char="•"/>
            </a:pPr>
            <a:r>
              <a:rPr lang="ar-EG" sz="2800" dirty="0">
                <a:solidFill>
                  <a:schemeClr val="tx1"/>
                </a:solidFill>
              </a:rPr>
              <a:t>إمكانية أداء العامل المهمة بطريقة أفضل، ولكن عدم معرفته بالمرحلة التالية لها خوفه من السؤال بما يؤثر على هذا الأداء.</a:t>
            </a:r>
            <a:endParaRPr lang="en-US" sz="2800" dirty="0">
              <a:solidFill>
                <a:schemeClr val="tx1"/>
              </a:solidFill>
            </a:endParaRPr>
          </a:p>
          <a:p>
            <a:pPr marL="457200" lvl="0" indent="-457200" algn="r" rtl="1">
              <a:buFont typeface="Arial" pitchFamily="34" charset="0"/>
              <a:buChar char="•"/>
            </a:pPr>
            <a:r>
              <a:rPr lang="ar-EG" sz="2800" dirty="0">
                <a:solidFill>
                  <a:schemeClr val="tx1"/>
                </a:solidFill>
              </a:rPr>
              <a:t>الخوف من انخفاض معدل الأداء.</a:t>
            </a:r>
            <a:endParaRPr lang="en-US" sz="2800" dirty="0">
              <a:solidFill>
                <a:schemeClr val="tx1"/>
              </a:solidFill>
            </a:endParaRPr>
          </a:p>
          <a:p>
            <a:pPr marL="457200" lvl="0" indent="-457200" algn="r" rtl="1">
              <a:buFont typeface="Arial" pitchFamily="34" charset="0"/>
              <a:buChar char="•"/>
            </a:pPr>
            <a:r>
              <a:rPr lang="ar-EG" sz="2800" dirty="0">
                <a:solidFill>
                  <a:schemeClr val="tx1"/>
                </a:solidFill>
              </a:rPr>
              <a:t>الخوف من المساهمة بأقصى جهد ممكن.</a:t>
            </a:r>
            <a:endParaRPr lang="en-US" sz="2800" dirty="0">
              <a:solidFill>
                <a:schemeClr val="tx1"/>
              </a:solidFill>
            </a:endParaRPr>
          </a:p>
          <a:p>
            <a:pPr marL="457200" lvl="0" indent="-457200" algn="r" rtl="1">
              <a:buFont typeface="Arial" pitchFamily="34" charset="0"/>
              <a:buChar char="•"/>
            </a:pPr>
            <a:r>
              <a:rPr lang="ar-EG" sz="2800" dirty="0">
                <a:solidFill>
                  <a:schemeClr val="tx1"/>
                </a:solidFill>
              </a:rPr>
              <a:t>الخوف من عقوبات الإدارة، فهناك رئيس العمل الذي يؤمن بالتخويف حتى يمكنه السيطرة على العاملين لديه.</a:t>
            </a:r>
            <a:endParaRPr lang="en-US" sz="2800" dirty="0">
              <a:solidFill>
                <a:schemeClr val="tx1"/>
              </a:solidFill>
            </a:endParaRPr>
          </a:p>
          <a:p>
            <a:pPr marL="457200" lvl="0" indent="-457200" algn="r" rtl="1">
              <a:buFont typeface="Arial" pitchFamily="34" charset="0"/>
              <a:buChar char="•"/>
            </a:pPr>
            <a:r>
              <a:rPr lang="ar-EG" sz="2800" dirty="0">
                <a:solidFill>
                  <a:schemeClr val="tx1"/>
                </a:solidFill>
              </a:rPr>
              <a:t>عدم القدرة على خدمة مصالح المؤسسة بطريقة أفضل، لمجرد الالتزام باتباع قواعد ولوائح معينة.</a:t>
            </a:r>
            <a:endParaRPr lang="en-US" sz="2800" dirty="0">
              <a:solidFill>
                <a:schemeClr val="tx1"/>
              </a:solidFill>
            </a:endParaRPr>
          </a:p>
        </p:txBody>
      </p:sp>
    </p:spTree>
    <p:extLst>
      <p:ext uri="{BB962C8B-B14F-4D97-AF65-F5344CB8AC3E}">
        <p14:creationId xmlns:p14="http://schemas.microsoft.com/office/powerpoint/2010/main" val="22961145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609600"/>
            <a:ext cx="8153400" cy="6019800"/>
          </a:xfrm>
        </p:spPr>
        <p:txBody>
          <a:bodyPr>
            <a:noAutofit/>
          </a:bodyPr>
          <a:lstStyle/>
          <a:p>
            <a:pPr lvl="0" rtl="1"/>
            <a:r>
              <a:rPr lang="ar-EG" dirty="0" smtClean="0">
                <a:solidFill>
                  <a:schemeClr val="tx1"/>
                </a:solidFill>
              </a:rPr>
              <a:t>9- التدريب </a:t>
            </a:r>
            <a:r>
              <a:rPr lang="ar-EG" dirty="0">
                <a:solidFill>
                  <a:schemeClr val="tx1"/>
                </a:solidFill>
              </a:rPr>
              <a:t>المستمر: فجميع العاملين بالمؤسسة بحاجة إلى التدريب الذي يجعلهم في وضع أفضل بخصوص الإلمام بجميع العمليات التي تتم في المؤسسة بمختلف مراحلها، ومن هنا تنشأ الحاجة الماسة لتطوير التدريب بالمؤسسة بشكل أفضل وفي كل الأحوال ينبغي أن يشتمل التدريب على دورات تنشيطية في المواد التدريبية التى تتعلق بإدارة الجودة الشاملة، علاوة على الطرق والأساليب المتقدمة التي تؤدي إلى تحقيق مستويات جديدة من الجدارة وتمكين المؤسسة من التصدي لمشكلات بمزيد من التحدي.</a:t>
            </a:r>
            <a:endParaRPr lang="en-US" dirty="0">
              <a:solidFill>
                <a:schemeClr val="tx1"/>
              </a:solidFill>
            </a:endParaRPr>
          </a:p>
        </p:txBody>
      </p:sp>
    </p:spTree>
    <p:extLst>
      <p:ext uri="{BB962C8B-B14F-4D97-AF65-F5344CB8AC3E}">
        <p14:creationId xmlns:p14="http://schemas.microsoft.com/office/powerpoint/2010/main" val="22961145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72</TotalTime>
  <Words>933</Words>
  <Application>Microsoft Office PowerPoint</Application>
  <PresentationFormat>On-screen Show (4:3)</PresentationFormat>
  <Paragraphs>57</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وشكرا</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تابع أوجه الاستفادة من التربية الدولية في المنظومة التربوية</dc:title>
  <dc:creator>dell</dc:creator>
  <cp:lastModifiedBy>dell</cp:lastModifiedBy>
  <cp:revision>11</cp:revision>
  <dcterms:created xsi:type="dcterms:W3CDTF">2006-08-16T00:00:00Z</dcterms:created>
  <dcterms:modified xsi:type="dcterms:W3CDTF">2020-03-17T04:18:04Z</dcterms:modified>
</cp:coreProperties>
</file>